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3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noviembre 24,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noviembre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noviembre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noviembre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noviembre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noviembre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noviembre 24,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noviembre 24,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noviembre 24,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noviembre 24,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noviembre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noviembre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jpeg"/><Relationship Id="rId14" Type="http://schemas.openxmlformats.org/officeDocument/2006/relationships/image" Target="../media/image14.emf"/><Relationship Id="rId1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27573" y="-49733"/>
            <a:ext cx="18464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INOVES</a:t>
            </a:r>
            <a:endParaRPr lang="es-ES_tradnl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-49733"/>
            <a:ext cx="9144000" cy="69077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LOGO INO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5" y="142521"/>
            <a:ext cx="8756316" cy="64630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4C6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7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8524" y="4768655"/>
            <a:ext cx="3729789" cy="126062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400" b="1" dirty="0" err="1" smtClean="0">
                <a:latin typeface="Chalkboard"/>
                <a:cs typeface="Chalkboard"/>
              </a:rPr>
              <a:t>Innovative</a:t>
            </a:r>
            <a:r>
              <a:rPr lang="es-ES" sz="2400" b="1" dirty="0" smtClean="0">
                <a:latin typeface="Chalkboard"/>
                <a:cs typeface="Chalkboard"/>
              </a:rPr>
              <a:t> </a:t>
            </a:r>
            <a:r>
              <a:rPr lang="es-ES" sz="2400" b="1" dirty="0" err="1">
                <a:latin typeface="Chalkboard"/>
                <a:cs typeface="Chalkboard"/>
              </a:rPr>
              <a:t>methods</a:t>
            </a:r>
            <a:r>
              <a:rPr lang="es-ES" sz="2400" b="1" dirty="0">
                <a:latin typeface="Chalkboard"/>
                <a:cs typeface="Chalkboard"/>
              </a:rPr>
              <a:t> and </a:t>
            </a:r>
            <a:r>
              <a:rPr lang="es-ES" sz="2400" b="1" dirty="0" err="1">
                <a:latin typeface="Chalkboard"/>
                <a:cs typeface="Chalkboard"/>
              </a:rPr>
              <a:t>strategies</a:t>
            </a:r>
            <a:r>
              <a:rPr lang="es-ES" sz="2400" b="1" dirty="0">
                <a:latin typeface="Chalkboard"/>
                <a:cs typeface="Chalkboard"/>
              </a:rPr>
              <a:t> </a:t>
            </a:r>
            <a:r>
              <a:rPr lang="es-ES" sz="2400" b="1" dirty="0" err="1">
                <a:latin typeface="Chalkboard"/>
                <a:cs typeface="Chalkboard"/>
              </a:rPr>
              <a:t>for</a:t>
            </a:r>
            <a:r>
              <a:rPr lang="es-ES" sz="2400" b="1" dirty="0">
                <a:latin typeface="Chalkboard"/>
                <a:cs typeface="Chalkboard"/>
              </a:rPr>
              <a:t> </a:t>
            </a:r>
            <a:r>
              <a:rPr lang="es-ES" sz="2400" b="1" dirty="0" err="1">
                <a:latin typeface="Chalkboard"/>
                <a:cs typeface="Chalkboard"/>
              </a:rPr>
              <a:t>efficient</a:t>
            </a:r>
            <a:endParaRPr lang="es-ES_tradnl" sz="2400" b="1" dirty="0">
              <a:latin typeface="Chalkboard"/>
              <a:cs typeface="Chalkboard"/>
            </a:endParaRPr>
          </a:p>
          <a:p>
            <a:pPr algn="ctr"/>
            <a:r>
              <a:rPr lang="es-ES" sz="2400" b="1" dirty="0" err="1">
                <a:latin typeface="Chalkboard"/>
                <a:cs typeface="Chalkboard"/>
              </a:rPr>
              <a:t>utilization</a:t>
            </a:r>
            <a:r>
              <a:rPr lang="es-ES" sz="2400" b="1" dirty="0">
                <a:latin typeface="Chalkboard"/>
                <a:cs typeface="Chalkboard"/>
              </a:rPr>
              <a:t> of </a:t>
            </a:r>
            <a:r>
              <a:rPr lang="es-ES" sz="2400" b="1" dirty="0" err="1">
                <a:latin typeface="Chalkboard"/>
                <a:cs typeface="Chalkboard"/>
              </a:rPr>
              <a:t>resources</a:t>
            </a:r>
            <a:r>
              <a:rPr lang="es-ES_tradnl" sz="2400" b="1" dirty="0">
                <a:latin typeface="Chalkboard"/>
                <a:cs typeface="Chalkboard"/>
              </a:rPr>
              <a:t> </a:t>
            </a:r>
            <a:endParaRPr lang="es-ES" sz="2400" b="1" dirty="0">
              <a:latin typeface="Chalkboard"/>
              <a:cs typeface="Chalkboard"/>
            </a:endParaRPr>
          </a:p>
        </p:txBody>
      </p:sp>
      <p:pic>
        <p:nvPicPr>
          <p:cNvPr id="4" name="Imagen 3" descr="LOGO INO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6" y="2400862"/>
            <a:ext cx="2473158" cy="2247481"/>
          </a:xfrm>
          <a:prstGeom prst="rect">
            <a:avLst/>
          </a:prstGeom>
        </p:spPr>
      </p:pic>
      <p:pic>
        <p:nvPicPr>
          <p:cNvPr id="5" name="Imagen 4" descr="Logo Usit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14" y="530205"/>
            <a:ext cx="2290054" cy="13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9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27573" y="-49733"/>
            <a:ext cx="18464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INOVES</a:t>
            </a:r>
            <a:endParaRPr lang="es-ES_tradnl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n 6" descr="LOGO INO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45" y="5971154"/>
            <a:ext cx="975897" cy="886846"/>
          </a:xfrm>
          <a:prstGeom prst="rect">
            <a:avLst/>
          </a:prstGeom>
        </p:spPr>
      </p:pic>
      <p:pic>
        <p:nvPicPr>
          <p:cNvPr id="8" name="Imagen 7" descr="EU_flag_LLP_EN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67" y="6251829"/>
            <a:ext cx="1318970" cy="512595"/>
          </a:xfrm>
          <a:prstGeom prst="rect">
            <a:avLst/>
          </a:prstGeom>
        </p:spPr>
      </p:pic>
      <p:pic>
        <p:nvPicPr>
          <p:cNvPr id="10" name="Imagen 9" descr="Logo Usit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27" y="6037994"/>
            <a:ext cx="1224545" cy="73870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81263" y="762012"/>
            <a:ext cx="810126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INOVES</a:t>
            </a:r>
            <a:r>
              <a:rPr lang="es-ES_tradnl" sz="2800" b="1" dirty="0" smtClean="0"/>
              <a:t> </a:t>
            </a:r>
            <a:r>
              <a:rPr lang="es-ES_tradnl" sz="2800" dirty="0" smtClean="0"/>
              <a:t>es un proyecto Europeo</a:t>
            </a:r>
            <a:r>
              <a:rPr lang="es-ES_tradnl" sz="2800" dirty="0"/>
              <a:t> y subvencionado por el programa Europeo </a:t>
            </a:r>
            <a:r>
              <a:rPr lang="es-ES_tradnl" sz="2800" b="1" dirty="0"/>
              <a:t>Leonardo </a:t>
            </a:r>
            <a:r>
              <a:rPr lang="es-ES_tradnl" sz="2800" dirty="0"/>
              <a:t>, donde la </a:t>
            </a:r>
            <a:r>
              <a:rPr lang="es-ES_tradnl" sz="2800" b="1" dirty="0"/>
              <a:t>Asociación </a:t>
            </a:r>
            <a:r>
              <a:rPr lang="es-ES_tradnl" sz="2800" b="1" dirty="0" err="1"/>
              <a:t>Usit</a:t>
            </a:r>
            <a:r>
              <a:rPr lang="es-ES_tradnl" sz="2800" b="1" dirty="0"/>
              <a:t> </a:t>
            </a:r>
            <a:r>
              <a:rPr lang="es-ES_tradnl" sz="2800" b="1" dirty="0" smtClean="0"/>
              <a:t>,</a:t>
            </a:r>
            <a:r>
              <a:rPr lang="es-ES_tradnl" sz="2800" dirty="0" smtClean="0"/>
              <a:t>es </a:t>
            </a:r>
            <a:r>
              <a:rPr lang="es-ES_tradnl" sz="2800" dirty="0"/>
              <a:t>socia junto a otras entidades de </a:t>
            </a:r>
            <a:r>
              <a:rPr lang="es-ES_tradnl" sz="2800" b="1" dirty="0"/>
              <a:t>Rumania, Bulgaria, Turquía, Polonia e </a:t>
            </a:r>
            <a:r>
              <a:rPr lang="es-ES_tradnl" sz="2800" b="1" dirty="0" smtClean="0"/>
              <a:t>Italia</a:t>
            </a:r>
            <a:r>
              <a:rPr lang="es-ES_tradnl" sz="2800" dirty="0" smtClean="0"/>
              <a:t> </a:t>
            </a:r>
            <a:r>
              <a:rPr lang="es-ES_tradnl" sz="2800" dirty="0"/>
              <a:t> </a:t>
            </a:r>
            <a:endParaRPr lang="es-ES_tradnl" sz="2800" dirty="0" smtClean="0"/>
          </a:p>
          <a:p>
            <a:endParaRPr lang="es-ES_tradnl" sz="2800" dirty="0"/>
          </a:p>
          <a:p>
            <a:r>
              <a:rPr lang="es-ES_tradnl" sz="2800" dirty="0" smtClean="0"/>
              <a:t>Dentro de este proyecto trabajamos los </a:t>
            </a:r>
            <a:r>
              <a:rPr lang="es-ES_tradnl" sz="2800" b="1" dirty="0"/>
              <a:t>METODOS Y </a:t>
            </a:r>
            <a:r>
              <a:rPr lang="es-ES_tradnl" sz="2800" b="1" dirty="0" smtClean="0"/>
              <a:t>ESTRATEGIAS </a:t>
            </a:r>
            <a:r>
              <a:rPr lang="es-ES_tradnl" sz="2800" b="1" dirty="0"/>
              <a:t>SOBRE EL USO EFICIENTE DE LOS RECURSOS</a:t>
            </a:r>
            <a:r>
              <a:rPr lang="es-ES_tradnl" sz="2800" dirty="0"/>
              <a:t>, ya que </a:t>
            </a:r>
            <a:r>
              <a:rPr lang="es-ES_tradnl" sz="2800" dirty="0" smtClean="0"/>
              <a:t>serán </a:t>
            </a:r>
            <a:r>
              <a:rPr lang="es-ES_tradnl" sz="2800" dirty="0"/>
              <a:t>la clave para garantizar el </a:t>
            </a:r>
            <a:r>
              <a:rPr lang="es-ES_tradnl" sz="2800" b="1" dirty="0"/>
              <a:t>crecimiento y el empleo para Europa</a:t>
            </a:r>
            <a:r>
              <a:rPr lang="es-ES_tradnl" sz="2800" dirty="0"/>
              <a:t> y proporcionará una vida cualitativa.</a:t>
            </a:r>
          </a:p>
        </p:txBody>
      </p:sp>
    </p:spTree>
    <p:extLst>
      <p:ext uri="{BB962C8B-B14F-4D97-AF65-F5344CB8AC3E}">
        <p14:creationId xmlns:p14="http://schemas.microsoft.com/office/powerpoint/2010/main" val="24965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27573" y="-49733"/>
            <a:ext cx="18464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INOVES</a:t>
            </a:r>
            <a:endParaRPr lang="es-ES_tradnl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n 6" descr="LOGO INO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45" y="5971154"/>
            <a:ext cx="975897" cy="886846"/>
          </a:xfrm>
          <a:prstGeom prst="rect">
            <a:avLst/>
          </a:prstGeom>
        </p:spPr>
      </p:pic>
      <p:pic>
        <p:nvPicPr>
          <p:cNvPr id="8" name="Imagen 7" descr="EU_flag_LLP_EN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67" y="6251829"/>
            <a:ext cx="1318970" cy="512595"/>
          </a:xfrm>
          <a:prstGeom prst="rect">
            <a:avLst/>
          </a:prstGeom>
        </p:spPr>
      </p:pic>
      <p:pic>
        <p:nvPicPr>
          <p:cNvPr id="10" name="Imagen 9" descr="Logo Usit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27" y="6037994"/>
            <a:ext cx="1224545" cy="73870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21368" y="857720"/>
            <a:ext cx="79809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300" dirty="0"/>
              <a:t>Los objetivos marcados dentro del proyecto son:</a:t>
            </a:r>
          </a:p>
          <a:p>
            <a:r>
              <a:rPr lang="es-ES" sz="2300" dirty="0"/>
              <a:t> </a:t>
            </a:r>
          </a:p>
          <a:p>
            <a:r>
              <a:rPr lang="es-ES_tradnl" sz="2300" dirty="0"/>
              <a:t>·      Fomentar la </a:t>
            </a:r>
            <a:r>
              <a:rPr lang="es-ES_tradnl" sz="2300" b="1" dirty="0"/>
              <a:t>protección del medio ambiente </a:t>
            </a:r>
            <a:r>
              <a:rPr lang="es-ES_tradnl" sz="2300" dirty="0"/>
              <a:t>y la vida saludable a través de la eficiente uso de los recursos.</a:t>
            </a:r>
          </a:p>
          <a:p>
            <a:r>
              <a:rPr lang="es-ES_tradnl" sz="2300" dirty="0"/>
              <a:t>·      </a:t>
            </a:r>
            <a:r>
              <a:rPr lang="es-ES_tradnl" sz="2300" b="1" dirty="0"/>
              <a:t>Determinar</a:t>
            </a:r>
            <a:r>
              <a:rPr lang="es-ES_tradnl" sz="2300" dirty="0"/>
              <a:t> los </a:t>
            </a:r>
            <a:r>
              <a:rPr lang="es-ES_tradnl" sz="2300" b="1" dirty="0"/>
              <a:t>problemas</a:t>
            </a:r>
            <a:r>
              <a:rPr lang="es-ES_tradnl" sz="2300" dirty="0"/>
              <a:t>, luego </a:t>
            </a:r>
            <a:r>
              <a:rPr lang="es-ES_tradnl" sz="2300" b="1" dirty="0"/>
              <a:t>promover, orientar y asesorar</a:t>
            </a:r>
            <a:r>
              <a:rPr lang="es-ES_tradnl" sz="2300" dirty="0"/>
              <a:t> con el fin de </a:t>
            </a:r>
            <a:r>
              <a:rPr lang="es-ES_tradnl" sz="2300" b="1" dirty="0"/>
              <a:t>aumentar el empleo</a:t>
            </a:r>
            <a:r>
              <a:rPr lang="es-ES_tradnl" sz="2300" dirty="0"/>
              <a:t>.</a:t>
            </a:r>
          </a:p>
          <a:p>
            <a:r>
              <a:rPr lang="es-ES_tradnl" sz="2300" dirty="0"/>
              <a:t>·      </a:t>
            </a:r>
            <a:r>
              <a:rPr lang="es-ES_tradnl" sz="2300" b="1" dirty="0"/>
              <a:t>Desarrollar prácticas innovadoras </a:t>
            </a:r>
            <a:r>
              <a:rPr lang="es-ES_tradnl" sz="2300" dirty="0"/>
              <a:t>en formación educativa y profesional acerca de la </a:t>
            </a:r>
            <a:r>
              <a:rPr lang="es-ES_tradnl" sz="2300" b="1" dirty="0"/>
              <a:t>utilización eficiente de los recursos</a:t>
            </a:r>
            <a:r>
              <a:rPr lang="es-ES_tradnl" sz="2300" dirty="0"/>
              <a:t> y el intercambio de estas prácticas entre los socios.</a:t>
            </a:r>
          </a:p>
          <a:p>
            <a:r>
              <a:rPr lang="es-ES_tradnl" sz="2300" dirty="0"/>
              <a:t>·      </a:t>
            </a:r>
            <a:r>
              <a:rPr lang="es-ES_tradnl" sz="2300" b="1" dirty="0"/>
              <a:t>Fomentar</a:t>
            </a:r>
            <a:r>
              <a:rPr lang="es-ES_tradnl" sz="2300" dirty="0"/>
              <a:t> el </a:t>
            </a:r>
            <a:r>
              <a:rPr lang="es-ES_tradnl" sz="2300" b="1" dirty="0"/>
              <a:t>intercambio de información y buenas prácticas</a:t>
            </a:r>
            <a:r>
              <a:rPr lang="es-ES_tradnl" sz="2300" dirty="0"/>
              <a:t> en el ámbito de la utilización eficiente de los </a:t>
            </a:r>
            <a:r>
              <a:rPr lang="es-ES_tradnl" sz="2300" dirty="0" smtClean="0"/>
              <a:t>recursos.</a:t>
            </a: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227571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27573" y="-49733"/>
            <a:ext cx="18464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INOVES</a:t>
            </a:r>
            <a:endParaRPr lang="es-ES_tradnl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n 6" descr="LOGO INO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45" y="5971154"/>
            <a:ext cx="975897" cy="886846"/>
          </a:xfrm>
          <a:prstGeom prst="rect">
            <a:avLst/>
          </a:prstGeom>
        </p:spPr>
      </p:pic>
      <p:pic>
        <p:nvPicPr>
          <p:cNvPr id="8" name="Imagen 7" descr="EU_flag_LLP_EN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67" y="6251829"/>
            <a:ext cx="1318970" cy="512595"/>
          </a:xfrm>
          <a:prstGeom prst="rect">
            <a:avLst/>
          </a:prstGeom>
        </p:spPr>
      </p:pic>
      <p:pic>
        <p:nvPicPr>
          <p:cNvPr id="10" name="Imagen 9" descr="Logo Usit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27" y="6037994"/>
            <a:ext cx="1224545" cy="73870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48105" y="1256683"/>
            <a:ext cx="8007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/>
              <a:t>Por esta razón y después de diferente actividades realizadas durante el </a:t>
            </a:r>
            <a:r>
              <a:rPr lang="es-ES_tradnl" sz="2800" dirty="0" smtClean="0"/>
              <a:t>proyecto, la </a:t>
            </a:r>
            <a:r>
              <a:rPr lang="es-ES_tradnl" sz="2800" b="1" dirty="0" smtClean="0"/>
              <a:t>Asociaci</a:t>
            </a:r>
            <a:r>
              <a:rPr lang="es-ES_tradnl" sz="2800" b="1" dirty="0" smtClean="0"/>
              <a:t>ón USIT</a:t>
            </a:r>
            <a:r>
              <a:rPr lang="es-ES_tradnl" sz="2800" b="1" dirty="0" smtClean="0"/>
              <a:t> </a:t>
            </a:r>
            <a:r>
              <a:rPr lang="es-ES_tradnl" sz="2800" dirty="0" smtClean="0"/>
              <a:t>ha decidido </a:t>
            </a:r>
            <a:r>
              <a:rPr lang="es-ES_tradnl" sz="2800" dirty="0"/>
              <a:t>realizar este </a:t>
            </a:r>
            <a:r>
              <a:rPr lang="es-ES_tradnl" sz="2800" dirty="0" smtClean="0"/>
              <a:t>Simposio </a:t>
            </a:r>
            <a:r>
              <a:rPr lang="es-ES_tradnl" sz="2800" dirty="0"/>
              <a:t>donde la idea principal </a:t>
            </a:r>
            <a:r>
              <a:rPr lang="es-ES_tradnl" sz="2800" dirty="0" smtClean="0"/>
              <a:t>es:</a:t>
            </a:r>
          </a:p>
          <a:p>
            <a:endParaRPr lang="es-ES_tradnl" sz="2800" dirty="0"/>
          </a:p>
          <a:p>
            <a:r>
              <a:rPr lang="es-ES_tradnl" sz="2800" dirty="0"/>
              <a:t>A</a:t>
            </a:r>
            <a:r>
              <a:rPr lang="es-ES_tradnl" sz="2800" dirty="0" smtClean="0"/>
              <a:t>prender </a:t>
            </a:r>
            <a:r>
              <a:rPr lang="es-ES_tradnl" sz="2800" dirty="0"/>
              <a:t>y conocer </a:t>
            </a:r>
            <a:r>
              <a:rPr lang="es-ES_tradnl" sz="2800" b="1" dirty="0"/>
              <a:t>BUENAS PRACTICAS</a:t>
            </a:r>
            <a:r>
              <a:rPr lang="es-ES_tradnl" sz="2800" dirty="0"/>
              <a:t> sobre el </a:t>
            </a:r>
            <a:r>
              <a:rPr lang="es-ES_tradnl" sz="2800" b="1" dirty="0"/>
              <a:t>USO EFICIENTE DE LOS </a:t>
            </a:r>
            <a:r>
              <a:rPr lang="es-ES_tradnl" sz="2800" b="1" dirty="0" smtClean="0"/>
              <a:t>RECURSOS; FORMACI</a:t>
            </a:r>
            <a:r>
              <a:rPr lang="es-ES_tradnl" sz="2800" b="1" dirty="0" smtClean="0"/>
              <a:t>ÓN Y EMPLEO </a:t>
            </a:r>
            <a:r>
              <a:rPr lang="es-ES_tradnl" sz="2800" dirty="0" smtClean="0"/>
              <a:t>y </a:t>
            </a:r>
            <a:r>
              <a:rPr lang="es-ES_tradnl" sz="2800" b="1" dirty="0"/>
              <a:t>beneficiase</a:t>
            </a:r>
            <a:r>
              <a:rPr lang="es-ES_tradnl" sz="2800" dirty="0"/>
              <a:t> </a:t>
            </a:r>
            <a:r>
              <a:rPr lang="es-ES_tradnl" sz="2800" dirty="0" smtClean="0"/>
              <a:t>de las experiencias </a:t>
            </a:r>
            <a:r>
              <a:rPr lang="es-ES" sz="2800" dirty="0" smtClean="0"/>
              <a:t>e</a:t>
            </a:r>
            <a:r>
              <a:rPr lang="es-ES_tradnl" sz="2800" dirty="0" smtClean="0"/>
              <a:t> ideas de </a:t>
            </a:r>
            <a:r>
              <a:rPr lang="es-ES_tradnl" sz="2800" dirty="0"/>
              <a:t>los </a:t>
            </a:r>
            <a:r>
              <a:rPr lang="es-ES_tradnl" sz="2800" b="1" dirty="0"/>
              <a:t>profesionales</a:t>
            </a:r>
            <a:r>
              <a:rPr lang="es-ES_tradnl" sz="2800" dirty="0"/>
              <a:t> que </a:t>
            </a:r>
            <a:r>
              <a:rPr lang="es-ES_tradnl" sz="2800" dirty="0" smtClean="0"/>
              <a:t>darán </a:t>
            </a:r>
            <a:r>
              <a:rPr lang="es-ES_tradnl" sz="2800" dirty="0"/>
              <a:t>las charlas.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7571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27573" y="-49733"/>
            <a:ext cx="18464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INOVES</a:t>
            </a:r>
            <a:endParaRPr lang="es-ES_tradnl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n 6" descr="LOGO INO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45" y="5971154"/>
            <a:ext cx="975897" cy="886846"/>
          </a:xfrm>
          <a:prstGeom prst="rect">
            <a:avLst/>
          </a:prstGeom>
        </p:spPr>
      </p:pic>
      <p:pic>
        <p:nvPicPr>
          <p:cNvPr id="8" name="Imagen 7" descr="EU_flag_LLP_EN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67" y="6292794"/>
            <a:ext cx="1318970" cy="512595"/>
          </a:xfrm>
          <a:prstGeom prst="rect">
            <a:avLst/>
          </a:prstGeom>
        </p:spPr>
      </p:pic>
      <p:pic>
        <p:nvPicPr>
          <p:cNvPr id="10" name="Imagen 9" descr="Logo Usit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27" y="6037994"/>
            <a:ext cx="1224545" cy="73870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31422" y="694497"/>
            <a:ext cx="697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Colaboradores:</a:t>
            </a:r>
            <a:endParaRPr lang="es-ES" sz="2400" dirty="0"/>
          </a:p>
        </p:txBody>
      </p:sp>
      <p:pic>
        <p:nvPicPr>
          <p:cNvPr id="3" name="Imagen 2" descr="20anosamb copi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17" y="1497525"/>
            <a:ext cx="1401225" cy="848742"/>
          </a:xfrm>
          <a:prstGeom prst="rect">
            <a:avLst/>
          </a:prstGeom>
        </p:spPr>
      </p:pic>
      <p:pic>
        <p:nvPicPr>
          <p:cNvPr id="4" name="Imagen 3" descr="Almajara_Agroecologic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2" y="4056773"/>
            <a:ext cx="1762420" cy="779203"/>
          </a:xfrm>
          <a:prstGeom prst="rect">
            <a:avLst/>
          </a:prstGeom>
        </p:spPr>
      </p:pic>
      <p:pic>
        <p:nvPicPr>
          <p:cNvPr id="5" name="Imagen 4" descr="cecc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2548259"/>
            <a:ext cx="1776511" cy="986950"/>
          </a:xfrm>
          <a:prstGeom prst="rect">
            <a:avLst/>
          </a:prstGeom>
        </p:spPr>
      </p:pic>
      <p:pic>
        <p:nvPicPr>
          <p:cNvPr id="9" name="Imagen 8" descr="colo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2" y="4114083"/>
            <a:ext cx="2850165" cy="670627"/>
          </a:xfrm>
          <a:prstGeom prst="rect">
            <a:avLst/>
          </a:prstGeom>
        </p:spPr>
      </p:pic>
      <p:pic>
        <p:nvPicPr>
          <p:cNvPr id="11" name="Imagen 10" descr="Hiponoo logo v123213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89" y="1615137"/>
            <a:ext cx="2886356" cy="757169"/>
          </a:xfrm>
          <a:prstGeom prst="rect">
            <a:avLst/>
          </a:prstGeom>
        </p:spPr>
      </p:pic>
      <p:pic>
        <p:nvPicPr>
          <p:cNvPr id="12" name="Imagen 11" descr="logo_umh_oa_201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6" y="1497525"/>
            <a:ext cx="1587566" cy="874781"/>
          </a:xfrm>
          <a:prstGeom prst="rect">
            <a:avLst/>
          </a:prstGeom>
        </p:spPr>
      </p:pic>
      <p:pic>
        <p:nvPicPr>
          <p:cNvPr id="13" name="Imagen 12" descr="Logo-Autoempleo-Sostenible-fondo-blanco-con-direccion-we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52" y="3699069"/>
            <a:ext cx="1993831" cy="1329220"/>
          </a:xfrm>
          <a:prstGeom prst="rect">
            <a:avLst/>
          </a:prstGeom>
        </p:spPr>
      </p:pic>
      <p:pic>
        <p:nvPicPr>
          <p:cNvPr id="14" name="Imagen 13" descr="MINI-Logo-CorazonVerd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60" y="2712119"/>
            <a:ext cx="1816169" cy="756737"/>
          </a:xfrm>
          <a:prstGeom prst="rect">
            <a:avLst/>
          </a:prstGeom>
        </p:spPr>
      </p:pic>
      <p:pic>
        <p:nvPicPr>
          <p:cNvPr id="15" name="Imagen 14" descr="modelo6 cabecera val22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21" y="2676291"/>
            <a:ext cx="2664060" cy="792565"/>
          </a:xfrm>
          <a:prstGeom prst="rect">
            <a:avLst/>
          </a:prstGeom>
        </p:spPr>
      </p:pic>
      <p:pic>
        <p:nvPicPr>
          <p:cNvPr id="16" name="Imagen 15" descr="logo a pleno sol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5" y="5028289"/>
            <a:ext cx="1967154" cy="9829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3644" y="5132771"/>
            <a:ext cx="2294054" cy="60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3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40</TotalTime>
  <Words>87</Words>
  <Application>Microsoft Macintosh PowerPoint</Application>
  <PresentationFormat>Presentación en pantalla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</dc:creator>
  <cp:lastModifiedBy>Eduardo</cp:lastModifiedBy>
  <cp:revision>8</cp:revision>
  <dcterms:created xsi:type="dcterms:W3CDTF">2014-11-24T11:39:25Z</dcterms:created>
  <dcterms:modified xsi:type="dcterms:W3CDTF">2014-11-24T12:19:32Z</dcterms:modified>
</cp:coreProperties>
</file>